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1" r:id="rId5"/>
  </p:sldMasterIdLst>
  <p:sldIdLst>
    <p:sldId id="271" r:id="rId6"/>
    <p:sldId id="269" r:id="rId7"/>
    <p:sldId id="305" r:id="rId8"/>
    <p:sldId id="270" r:id="rId9"/>
    <p:sldId id="301" r:id="rId10"/>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9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59" autoAdjust="0"/>
    <p:restoredTop sz="94394" autoAdjust="0"/>
  </p:normalViewPr>
  <p:slideViewPr>
    <p:cSldViewPr>
      <p:cViewPr varScale="1">
        <p:scale>
          <a:sx n="84" d="100"/>
          <a:sy n="84" d="100"/>
        </p:scale>
        <p:origin x="154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151" name="Rectangle 7"/>
          <p:cNvSpPr>
            <a:spLocks noGrp="1" noChangeArrowheads="1"/>
          </p:cNvSpPr>
          <p:nvPr>
            <p:ph type="ctrTitle"/>
          </p:nvPr>
        </p:nvSpPr>
        <p:spPr>
          <a:xfrm>
            <a:off x="800100" y="0"/>
            <a:ext cx="7391400" cy="949325"/>
          </a:xfrm>
          <a:ln algn="ctr"/>
        </p:spPr>
        <p:txBody>
          <a:bodyPr/>
          <a:lstStyle>
            <a:lvl1pPr algn="ctr">
              <a:lnSpc>
                <a:spcPct val="85000"/>
              </a:lnSpc>
              <a:defRPr i="0"/>
            </a:lvl1pPr>
          </a:lstStyle>
          <a:p>
            <a:r>
              <a:rPr lang="en-US" dirty="0"/>
              <a:t>Click to edit Master title style</a:t>
            </a:r>
          </a:p>
        </p:txBody>
      </p:sp>
      <p:sp>
        <p:nvSpPr>
          <p:cNvPr id="6152" name="Rectangle 8"/>
          <p:cNvSpPr>
            <a:spLocks noGrp="1" noChangeArrowheads="1"/>
          </p:cNvSpPr>
          <p:nvPr>
            <p:ph type="subTitle" idx="1"/>
          </p:nvPr>
        </p:nvSpPr>
        <p:spPr>
          <a:xfrm>
            <a:off x="1447800" y="5334000"/>
            <a:ext cx="6400800" cy="609600"/>
          </a:xfrm>
          <a:ln/>
        </p:spPr>
        <p:txBody>
          <a:bodyPr/>
          <a:lstStyle>
            <a:lvl1pPr marL="0" indent="0" algn="ctr">
              <a:buFont typeface="Wingdings" pitchFamily="2" charset="2"/>
              <a:buNone/>
              <a:defRPr/>
            </a:lvl1pPr>
          </a:lstStyle>
          <a:p>
            <a:r>
              <a:rPr lang="en-US"/>
              <a:t>Click to edit Master subtitle style</a:t>
            </a:r>
          </a:p>
        </p:txBody>
      </p:sp>
      <p:sp>
        <p:nvSpPr>
          <p:cNvPr id="5" name="Slide Number Placeholder 4"/>
          <p:cNvSpPr>
            <a:spLocks noGrp="1"/>
          </p:cNvSpPr>
          <p:nvPr>
            <p:ph type="sldNum" sz="quarter" idx="12"/>
          </p:nvPr>
        </p:nvSpPr>
        <p:spPr>
          <a:xfrm>
            <a:off x="8229600" y="6400800"/>
            <a:ext cx="914400" cy="457200"/>
          </a:xfrm>
          <a:prstGeom prst="rect">
            <a:avLst/>
          </a:prstGeom>
        </p:spPr>
        <p:txBody>
          <a:bodyPr/>
          <a:lstStyle/>
          <a:p>
            <a:fld id="{DEF89F1B-B5E7-4E21-9497-812332B333E2}" type="slidenum">
              <a:rPr lang="en-US" smtClean="0"/>
              <a:t>‹#›</a:t>
            </a:fld>
            <a:endParaRPr lang="en-US"/>
          </a:p>
        </p:txBody>
      </p:sp>
    </p:spTree>
    <p:extLst>
      <p:ext uri="{BB962C8B-B14F-4D97-AF65-F5344CB8AC3E}">
        <p14:creationId xmlns:p14="http://schemas.microsoft.com/office/powerpoint/2010/main" val="647667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4"/>
          <p:cNvSpPr txBox="1">
            <a:spLocks/>
          </p:cNvSpPr>
          <p:nvPr userDrawn="1"/>
        </p:nvSpPr>
        <p:spPr>
          <a:xfrm>
            <a:off x="8229600" y="6400800"/>
            <a:ext cx="914400" cy="4572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EF89F1B-B5E7-4E21-9497-812332B333E2}" type="slidenum">
              <a:rPr lang="en-US" smtClean="0"/>
              <a:pPr/>
              <a:t>‹#›</a:t>
            </a:fld>
            <a:endParaRPr lang="en-US"/>
          </a:p>
        </p:txBody>
      </p:sp>
    </p:spTree>
    <p:extLst>
      <p:ext uri="{BB962C8B-B14F-4D97-AF65-F5344CB8AC3E}">
        <p14:creationId xmlns:p14="http://schemas.microsoft.com/office/powerpoint/2010/main" val="251179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8" name="Slide Number Placeholder 4"/>
          <p:cNvSpPr>
            <a:spLocks noGrp="1"/>
          </p:cNvSpPr>
          <p:nvPr>
            <p:ph type="sldNum" sz="quarter" idx="12"/>
          </p:nvPr>
        </p:nvSpPr>
        <p:spPr>
          <a:xfrm>
            <a:off x="8229600" y="6400800"/>
            <a:ext cx="914400" cy="457200"/>
          </a:xfrm>
          <a:prstGeom prst="rect">
            <a:avLst/>
          </a:prstGeom>
        </p:spPr>
        <p:txBody>
          <a:bodyPr/>
          <a:lstStyle/>
          <a:p>
            <a:fld id="{DEF89F1B-B5E7-4E21-9497-812332B333E2}" type="slidenum">
              <a:rPr lang="en-US" smtClean="0"/>
              <a:t>‹#›</a:t>
            </a:fld>
            <a:endParaRPr lang="en-US"/>
          </a:p>
        </p:txBody>
      </p:sp>
    </p:spTree>
    <p:extLst>
      <p:ext uri="{BB962C8B-B14F-4D97-AF65-F5344CB8AC3E}">
        <p14:creationId xmlns:p14="http://schemas.microsoft.com/office/powerpoint/2010/main" val="3776229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4"/>
          <p:cNvSpPr>
            <a:spLocks noGrp="1"/>
          </p:cNvSpPr>
          <p:nvPr>
            <p:ph type="sldNum" sz="quarter" idx="12"/>
          </p:nvPr>
        </p:nvSpPr>
        <p:spPr>
          <a:xfrm>
            <a:off x="8229600" y="6400800"/>
            <a:ext cx="914400" cy="457200"/>
          </a:xfrm>
          <a:prstGeom prst="rect">
            <a:avLst/>
          </a:prstGeom>
        </p:spPr>
        <p:txBody>
          <a:bodyPr/>
          <a:lstStyle/>
          <a:p>
            <a:fld id="{DEF89F1B-B5E7-4E21-9497-812332B333E2}" type="slidenum">
              <a:rPr lang="en-US" smtClean="0"/>
              <a:t>‹#›</a:t>
            </a:fld>
            <a:endParaRPr lang="en-US"/>
          </a:p>
        </p:txBody>
      </p:sp>
    </p:spTree>
    <p:extLst>
      <p:ext uri="{BB962C8B-B14F-4D97-AF65-F5344CB8AC3E}">
        <p14:creationId xmlns:p14="http://schemas.microsoft.com/office/powerpoint/2010/main" val="4608398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4"/>
          <p:cNvSpPr>
            <a:spLocks noGrp="1"/>
          </p:cNvSpPr>
          <p:nvPr>
            <p:ph type="sldNum" sz="quarter" idx="12"/>
          </p:nvPr>
        </p:nvSpPr>
        <p:spPr>
          <a:xfrm>
            <a:off x="8229600" y="6400800"/>
            <a:ext cx="914400" cy="457200"/>
          </a:xfrm>
          <a:prstGeom prst="rect">
            <a:avLst/>
          </a:prstGeom>
        </p:spPr>
        <p:txBody>
          <a:bodyPr/>
          <a:lstStyle/>
          <a:p>
            <a:fld id="{DEF89F1B-B5E7-4E21-9497-812332B333E2}" type="slidenum">
              <a:rPr lang="en-US" smtClean="0"/>
              <a:t>‹#›</a:t>
            </a:fld>
            <a:endParaRPr lang="en-US"/>
          </a:p>
        </p:txBody>
      </p:sp>
    </p:spTree>
    <p:extLst>
      <p:ext uri="{BB962C8B-B14F-4D97-AF65-F5344CB8AC3E}">
        <p14:creationId xmlns:p14="http://schemas.microsoft.com/office/powerpoint/2010/main" val="30084784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4"/>
          <p:cNvSpPr>
            <a:spLocks noGrp="1"/>
          </p:cNvSpPr>
          <p:nvPr>
            <p:ph type="sldNum" sz="quarter" idx="12"/>
          </p:nvPr>
        </p:nvSpPr>
        <p:spPr>
          <a:xfrm>
            <a:off x="8229600" y="6400800"/>
            <a:ext cx="914400" cy="457200"/>
          </a:xfrm>
          <a:prstGeom prst="rect">
            <a:avLst/>
          </a:prstGeom>
        </p:spPr>
        <p:txBody>
          <a:bodyPr/>
          <a:lstStyle/>
          <a:p>
            <a:fld id="{DEF89F1B-B5E7-4E21-9497-812332B333E2}" type="slidenum">
              <a:rPr lang="en-US" smtClean="0"/>
              <a:t>‹#›</a:t>
            </a:fld>
            <a:endParaRPr lang="en-US"/>
          </a:p>
        </p:txBody>
      </p:sp>
    </p:spTree>
    <p:extLst>
      <p:ext uri="{BB962C8B-B14F-4D97-AF65-F5344CB8AC3E}">
        <p14:creationId xmlns:p14="http://schemas.microsoft.com/office/powerpoint/2010/main" val="4163242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3050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Slide Number Placeholder 4"/>
          <p:cNvSpPr>
            <a:spLocks noGrp="1"/>
          </p:cNvSpPr>
          <p:nvPr>
            <p:ph type="sldNum" sz="quarter" idx="12"/>
          </p:nvPr>
        </p:nvSpPr>
        <p:spPr>
          <a:xfrm>
            <a:off x="8229600" y="6400800"/>
            <a:ext cx="914400" cy="457200"/>
          </a:xfrm>
          <a:prstGeom prst="rect">
            <a:avLst/>
          </a:prstGeom>
        </p:spPr>
        <p:txBody>
          <a:bodyPr/>
          <a:lstStyle/>
          <a:p>
            <a:fld id="{DEF89F1B-B5E7-4E21-9497-812332B333E2}" type="slidenum">
              <a:rPr lang="en-US" smtClean="0"/>
              <a:t>‹#›</a:t>
            </a:fld>
            <a:endParaRPr lang="en-US"/>
          </a:p>
        </p:txBody>
      </p:sp>
    </p:spTree>
    <p:extLst>
      <p:ext uri="{BB962C8B-B14F-4D97-AF65-F5344CB8AC3E}">
        <p14:creationId xmlns:p14="http://schemas.microsoft.com/office/powerpoint/2010/main" val="13820443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1800B665-0E7A-4D8C-BB45-A7117E92E477}" type="datetimeFigureOut">
              <a:rPr lang="en-US" smtClean="0"/>
              <a:t>4/9/2019</a:t>
            </a:fld>
            <a:endParaRPr lang="en-US"/>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7ADAA620-CC5F-4AA0-8696-9FC8BF8F94E5}" type="slidenum">
              <a:rPr lang="en-US" smtClean="0"/>
              <a:t>‹#›</a:t>
            </a:fld>
            <a:endParaRPr lang="en-US"/>
          </a:p>
        </p:txBody>
      </p:sp>
    </p:spTree>
    <p:extLst>
      <p:ext uri="{BB962C8B-B14F-4D97-AF65-F5344CB8AC3E}">
        <p14:creationId xmlns:p14="http://schemas.microsoft.com/office/powerpoint/2010/main" val="26281393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4"/>
          <p:cNvSpPr>
            <a:spLocks noGrp="1"/>
          </p:cNvSpPr>
          <p:nvPr>
            <p:ph type="sldNum" sz="quarter" idx="12"/>
          </p:nvPr>
        </p:nvSpPr>
        <p:spPr>
          <a:xfrm>
            <a:off x="8229600" y="6400800"/>
            <a:ext cx="914400" cy="457200"/>
          </a:xfrm>
          <a:prstGeom prst="rect">
            <a:avLst/>
          </a:prstGeom>
        </p:spPr>
        <p:txBody>
          <a:bodyPr/>
          <a:lstStyle/>
          <a:p>
            <a:fld id="{DEF89F1B-B5E7-4E21-9497-812332B333E2}" type="slidenum">
              <a:rPr lang="en-US" smtClean="0"/>
              <a:t>‹#›</a:t>
            </a:fld>
            <a:endParaRPr lang="en-US"/>
          </a:p>
        </p:txBody>
      </p:sp>
    </p:spTree>
    <p:extLst>
      <p:ext uri="{BB962C8B-B14F-4D97-AF65-F5344CB8AC3E}">
        <p14:creationId xmlns:p14="http://schemas.microsoft.com/office/powerpoint/2010/main" val="4639234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4"/>
          <p:cNvSpPr>
            <a:spLocks noGrp="1"/>
          </p:cNvSpPr>
          <p:nvPr>
            <p:ph type="sldNum" sz="quarter" idx="12"/>
          </p:nvPr>
        </p:nvSpPr>
        <p:spPr>
          <a:xfrm>
            <a:off x="8229600" y="6400800"/>
            <a:ext cx="914400" cy="457200"/>
          </a:xfrm>
          <a:prstGeom prst="rect">
            <a:avLst/>
          </a:prstGeom>
        </p:spPr>
        <p:txBody>
          <a:bodyPr/>
          <a:lstStyle/>
          <a:p>
            <a:fld id="{DEF89F1B-B5E7-4E21-9497-812332B333E2}" type="slidenum">
              <a:rPr lang="en-US" smtClean="0"/>
              <a:t>‹#›</a:t>
            </a:fld>
            <a:endParaRPr lang="en-US"/>
          </a:p>
        </p:txBody>
      </p:sp>
    </p:spTree>
    <p:extLst>
      <p:ext uri="{BB962C8B-B14F-4D97-AF65-F5344CB8AC3E}">
        <p14:creationId xmlns:p14="http://schemas.microsoft.com/office/powerpoint/2010/main" val="34734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Rectangle 7"/>
          <p:cNvSpPr>
            <a:spLocks noGrp="1" noChangeArrowheads="1"/>
          </p:cNvSpPr>
          <p:nvPr>
            <p:ph type="title"/>
          </p:nvPr>
        </p:nvSpPr>
        <p:spPr bwMode="auto">
          <a:xfrm>
            <a:off x="838200" y="1"/>
            <a:ext cx="7391400" cy="9826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4" name="Slide Number Placeholder 4"/>
          <p:cNvSpPr>
            <a:spLocks noGrp="1"/>
          </p:cNvSpPr>
          <p:nvPr>
            <p:ph type="sldNum" sz="quarter" idx="12"/>
          </p:nvPr>
        </p:nvSpPr>
        <p:spPr>
          <a:xfrm>
            <a:off x="8229600" y="6400800"/>
            <a:ext cx="914400" cy="457200"/>
          </a:xfrm>
          <a:prstGeom prst="rect">
            <a:avLst/>
          </a:prstGeom>
        </p:spPr>
        <p:txBody>
          <a:bodyPr/>
          <a:lstStyle/>
          <a:p>
            <a:fld id="{DEF89F1B-B5E7-4E21-9497-812332B333E2}" type="slidenum">
              <a:rPr lang="en-US" smtClean="0"/>
              <a:t>‹#›</a:t>
            </a:fld>
            <a:endParaRPr lang="en-US"/>
          </a:p>
        </p:txBody>
      </p:sp>
    </p:spTree>
    <p:extLst>
      <p:ext uri="{BB962C8B-B14F-4D97-AF65-F5344CB8AC3E}">
        <p14:creationId xmlns:p14="http://schemas.microsoft.com/office/powerpoint/2010/main" val="78262860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400"/>
            </a:lvl1pPr>
            <a:lvl2pPr>
              <a:defRPr sz="2000"/>
            </a:lvl2pPr>
            <a:lvl3pPr>
              <a:defRPr sz="1800"/>
            </a:lvl3pPr>
            <a:lvl4pPr>
              <a:defRPr sz="18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4"/>
          <p:cNvSpPr>
            <a:spLocks noGrp="1"/>
          </p:cNvSpPr>
          <p:nvPr>
            <p:ph type="sldNum" sz="quarter" idx="12"/>
          </p:nvPr>
        </p:nvSpPr>
        <p:spPr>
          <a:xfrm>
            <a:off x="8229600" y="6400800"/>
            <a:ext cx="914400" cy="457200"/>
          </a:xfrm>
          <a:prstGeom prst="rect">
            <a:avLst/>
          </a:prstGeom>
        </p:spPr>
        <p:txBody>
          <a:bodyPr/>
          <a:lstStyle/>
          <a:p>
            <a:fld id="{DEF89F1B-B5E7-4E21-9497-812332B333E2}" type="slidenum">
              <a:rPr lang="en-US" smtClean="0"/>
              <a:t>‹#›</a:t>
            </a:fld>
            <a:endParaRPr lang="en-US"/>
          </a:p>
        </p:txBody>
      </p:sp>
    </p:spTree>
    <p:extLst>
      <p:ext uri="{BB962C8B-B14F-4D97-AF65-F5344CB8AC3E}">
        <p14:creationId xmlns:p14="http://schemas.microsoft.com/office/powerpoint/2010/main" val="1672434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2"/>
          </p:nvPr>
        </p:nvSpPr>
        <p:spPr>
          <a:xfrm>
            <a:off x="8229600" y="6400800"/>
            <a:ext cx="914400" cy="457200"/>
          </a:xfrm>
          <a:prstGeom prst="rect">
            <a:avLst/>
          </a:prstGeom>
        </p:spPr>
        <p:txBody>
          <a:bodyPr/>
          <a:lstStyle/>
          <a:p>
            <a:fld id="{DEF89F1B-B5E7-4E21-9497-812332B333E2}" type="slidenum">
              <a:rPr lang="en-US" smtClean="0"/>
              <a:t>‹#›</a:t>
            </a:fld>
            <a:endParaRPr lang="en-US"/>
          </a:p>
        </p:txBody>
      </p:sp>
    </p:spTree>
    <p:extLst>
      <p:ext uri="{BB962C8B-B14F-4D97-AF65-F5344CB8AC3E}">
        <p14:creationId xmlns:p14="http://schemas.microsoft.com/office/powerpoint/2010/main" val="405700644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400"/>
            </a:lvl1pPr>
            <a:lvl2pPr>
              <a:defRPr sz="2000"/>
            </a:lvl2pPr>
            <a:lvl3pPr>
              <a:defRPr sz="1800"/>
            </a:lvl3pPr>
            <a:lvl4pPr>
              <a:defRPr sz="18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4"/>
          <p:cNvSpPr>
            <a:spLocks noGrp="1"/>
          </p:cNvSpPr>
          <p:nvPr>
            <p:ph type="sldNum" sz="quarter" idx="12"/>
          </p:nvPr>
        </p:nvSpPr>
        <p:spPr>
          <a:xfrm>
            <a:off x="8229600" y="6400800"/>
            <a:ext cx="914400" cy="457200"/>
          </a:xfrm>
          <a:prstGeom prst="rect">
            <a:avLst/>
          </a:prstGeom>
        </p:spPr>
        <p:txBody>
          <a:bodyPr/>
          <a:lstStyle/>
          <a:p>
            <a:fld id="{DEF89F1B-B5E7-4E21-9497-812332B333E2}" type="slidenum">
              <a:rPr lang="en-US" smtClean="0"/>
              <a:t>‹#›</a:t>
            </a:fld>
            <a:endParaRPr lang="en-US"/>
          </a:p>
        </p:txBody>
      </p:sp>
    </p:spTree>
    <p:extLst>
      <p:ext uri="{BB962C8B-B14F-4D97-AF65-F5344CB8AC3E}">
        <p14:creationId xmlns:p14="http://schemas.microsoft.com/office/powerpoint/2010/main" val="3538998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2"/>
          </p:nvPr>
        </p:nvSpPr>
        <p:spPr>
          <a:xfrm>
            <a:off x="8229600" y="6400800"/>
            <a:ext cx="914400" cy="457200"/>
          </a:xfrm>
          <a:prstGeom prst="rect">
            <a:avLst/>
          </a:prstGeom>
        </p:spPr>
        <p:txBody>
          <a:bodyPr/>
          <a:lstStyle/>
          <a:p>
            <a:fld id="{DEF89F1B-B5E7-4E21-9497-812332B333E2}" type="slidenum">
              <a:rPr lang="en-US" smtClean="0"/>
              <a:t>‹#›</a:t>
            </a:fld>
            <a:endParaRPr lang="en-US"/>
          </a:p>
        </p:txBody>
      </p:sp>
    </p:spTree>
    <p:extLst>
      <p:ext uri="{BB962C8B-B14F-4D97-AF65-F5344CB8AC3E}">
        <p14:creationId xmlns:p14="http://schemas.microsoft.com/office/powerpoint/2010/main" val="2236095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b="1"/>
            </a:lvl1pPr>
            <a:lvl2pPr marL="863600" indent="-342900">
              <a:buFont typeface="Arial" panose="020B0604020202020204" pitchFamily="34" charset="0"/>
              <a:buChar cha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4"/>
          <p:cNvSpPr>
            <a:spLocks noGrp="1"/>
          </p:cNvSpPr>
          <p:nvPr>
            <p:ph type="sldNum" sz="quarter" idx="12"/>
          </p:nvPr>
        </p:nvSpPr>
        <p:spPr>
          <a:xfrm>
            <a:off x="8229600" y="6400800"/>
            <a:ext cx="914400" cy="457200"/>
          </a:xfrm>
          <a:prstGeom prst="rect">
            <a:avLst/>
          </a:prstGeom>
        </p:spPr>
        <p:txBody>
          <a:bodyPr/>
          <a:lstStyle/>
          <a:p>
            <a:fld id="{DEF89F1B-B5E7-4E21-9497-812332B333E2}" type="slidenum">
              <a:rPr lang="en-US" smtClean="0"/>
              <a:t>‹#›</a:t>
            </a:fld>
            <a:endParaRPr lang="en-US"/>
          </a:p>
        </p:txBody>
      </p:sp>
    </p:spTree>
    <p:extLst>
      <p:ext uri="{BB962C8B-B14F-4D97-AF65-F5344CB8AC3E}">
        <p14:creationId xmlns:p14="http://schemas.microsoft.com/office/powerpoint/2010/main" val="1525719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58B705-85D6-4280-BA46-811EF5C29909}" type="datetimeFigureOut">
              <a:rPr lang="en-US" smtClean="0"/>
              <a:t>4/9/2019</a:t>
            </a:fld>
            <a:endParaRPr lang="en-US"/>
          </a:p>
        </p:txBody>
      </p:sp>
      <p:sp>
        <p:nvSpPr>
          <p:cNvPr id="4"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a:xfrm>
            <a:off x="8229600" y="6400800"/>
            <a:ext cx="914400" cy="457200"/>
          </a:xfrm>
          <a:prstGeom prst="rect">
            <a:avLst/>
          </a:prstGeom>
        </p:spPr>
        <p:txBody>
          <a:bodyPr/>
          <a:lstStyle/>
          <a:p>
            <a:fld id="{DEF89F1B-B5E7-4E21-9497-812332B333E2}" type="slidenum">
              <a:rPr lang="en-US" smtClean="0"/>
              <a:t>‹#›</a:t>
            </a:fld>
            <a:endParaRPr lang="en-US"/>
          </a:p>
        </p:txBody>
      </p:sp>
    </p:spTree>
    <p:extLst>
      <p:ext uri="{BB962C8B-B14F-4D97-AF65-F5344CB8AC3E}">
        <p14:creationId xmlns:p14="http://schemas.microsoft.com/office/powerpoint/2010/main" val="1423330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7" name="Slide Number Placeholder 4"/>
          <p:cNvSpPr>
            <a:spLocks noGrp="1"/>
          </p:cNvSpPr>
          <p:nvPr>
            <p:ph type="sldNum" sz="quarter" idx="12"/>
          </p:nvPr>
        </p:nvSpPr>
        <p:spPr>
          <a:xfrm>
            <a:off x="8229600" y="6400800"/>
            <a:ext cx="914400" cy="457200"/>
          </a:xfrm>
          <a:prstGeom prst="rect">
            <a:avLst/>
          </a:prstGeom>
        </p:spPr>
        <p:txBody>
          <a:bodyPr/>
          <a:lstStyle/>
          <a:p>
            <a:fld id="{DEF89F1B-B5E7-4E21-9497-812332B333E2}" type="slidenum">
              <a:rPr lang="en-US" smtClean="0"/>
              <a:t>‹#›</a:t>
            </a:fld>
            <a:endParaRPr lang="en-US"/>
          </a:p>
        </p:txBody>
      </p:sp>
    </p:spTree>
    <p:extLst>
      <p:ext uri="{BB962C8B-B14F-4D97-AF65-F5344CB8AC3E}">
        <p14:creationId xmlns:p14="http://schemas.microsoft.com/office/powerpoint/2010/main" val="4113121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e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10" cstate="print">
            <a:extLst>
              <a:ext uri="{28A0092B-C50C-407E-A947-70E740481C1C}">
                <a14:useLocalDpi xmlns:a14="http://schemas.microsoft.com/office/drawing/2010/main"/>
              </a:ext>
            </a:extLst>
          </a:blip>
          <a:stretch>
            <a:fillRect/>
          </a:stretch>
        </p:blipFill>
        <p:spPr>
          <a:xfrm>
            <a:off x="8279266" y="9896"/>
            <a:ext cx="864734" cy="874342"/>
          </a:xfrm>
          <a:prstGeom prst="rect">
            <a:avLst/>
          </a:prstGeom>
        </p:spPr>
      </p:pic>
      <p:sp>
        <p:nvSpPr>
          <p:cNvPr id="4098" name="Rectangle 7"/>
          <p:cNvSpPr>
            <a:spLocks noGrp="1" noChangeArrowheads="1"/>
          </p:cNvSpPr>
          <p:nvPr>
            <p:ph type="title"/>
          </p:nvPr>
        </p:nvSpPr>
        <p:spPr bwMode="auto">
          <a:xfrm>
            <a:off x="838200" y="1"/>
            <a:ext cx="7441066" cy="9826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4099" name="Rectangle 8"/>
          <p:cNvSpPr>
            <a:spLocks noGrp="1" noChangeArrowheads="1"/>
          </p:cNvSpPr>
          <p:nvPr>
            <p:ph type="body" idx="1"/>
          </p:nvPr>
        </p:nvSpPr>
        <p:spPr bwMode="auto">
          <a:xfrm>
            <a:off x="457200" y="1295401"/>
            <a:ext cx="8229600" cy="4830763"/>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3" name="Line 9"/>
          <p:cNvSpPr>
            <a:spLocks noChangeShapeType="1"/>
          </p:cNvSpPr>
          <p:nvPr/>
        </p:nvSpPr>
        <p:spPr bwMode="auto">
          <a:xfrm>
            <a:off x="344488" y="941616"/>
            <a:ext cx="8342312" cy="0"/>
          </a:xfrm>
          <a:prstGeom prst="line">
            <a:avLst/>
          </a:prstGeom>
          <a:noFill/>
          <a:ln w="12700">
            <a:solidFill>
              <a:srgbClr val="FF0000"/>
            </a:solidFill>
            <a:round/>
            <a:headEnd/>
            <a:tailEnd/>
          </a:ln>
          <a:effectLst>
            <a:outerShdw dist="160644" dir="1106097" algn="ctr" rotWithShape="0">
              <a:srgbClr val="3333FF"/>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Arial"/>
            </a:endParaRPr>
          </a:p>
        </p:txBody>
      </p:sp>
      <p:pic>
        <p:nvPicPr>
          <p:cNvPr id="1026" name="Picture 2" descr="S:\PTGN\ASN (RD&amp;A)\Front Office\Logos\navylogo.jpg"/>
          <p:cNvPicPr>
            <a:picLocks noChangeAspect="1" noChangeArrowheads="1"/>
          </p:cNvPicPr>
          <p:nvPr userDrawn="1"/>
        </p:nvPicPr>
        <p:blipFill>
          <a:blip r:embed="rId11" cstate="print">
            <a:extLst>
              <a:ext uri="{28A0092B-C50C-407E-A947-70E740481C1C}">
                <a14:useLocalDpi xmlns:a14="http://schemas.microsoft.com/office/drawing/2010/main"/>
              </a:ext>
            </a:extLst>
          </a:blip>
          <a:srcRect/>
          <a:stretch>
            <a:fillRect/>
          </a:stretch>
        </p:blipFill>
        <p:spPr bwMode="auto">
          <a:xfrm>
            <a:off x="0" y="0"/>
            <a:ext cx="914400" cy="914400"/>
          </a:xfrm>
          <a:prstGeom prst="rect">
            <a:avLst/>
          </a:prstGeom>
          <a:noFill/>
          <a:extLst>
            <a:ext uri="{909E8E84-426E-40DD-AFC4-6F175D3DCCD1}">
              <a14:hiddenFill xmlns:a14="http://schemas.microsoft.com/office/drawing/2010/main">
                <a:solidFill>
                  <a:srgbClr val="FFFFFF"/>
                </a:solidFill>
              </a14:hiddenFill>
            </a:ext>
          </a:extLst>
        </p:spPr>
      </p:pic>
      <p:sp>
        <p:nvSpPr>
          <p:cNvPr id="8" name="Slide Number Placeholder 4"/>
          <p:cNvSpPr>
            <a:spLocks noGrp="1"/>
          </p:cNvSpPr>
          <p:nvPr>
            <p:ph type="sldNum" sz="quarter" idx="4"/>
          </p:nvPr>
        </p:nvSpPr>
        <p:spPr>
          <a:xfrm>
            <a:off x="8229600" y="6400800"/>
            <a:ext cx="914400" cy="457200"/>
          </a:xfrm>
          <a:prstGeom prst="rect">
            <a:avLst/>
          </a:prstGeom>
        </p:spPr>
        <p:txBody>
          <a:bodyPr/>
          <a:lstStyle/>
          <a:p>
            <a:fld id="{DEF89F1B-B5E7-4E21-9497-812332B333E2}" type="slidenum">
              <a:rPr lang="en-US" smtClean="0"/>
              <a:t>‹#›</a:t>
            </a:fld>
            <a:endParaRPr lang="en-US"/>
          </a:p>
        </p:txBody>
      </p:sp>
    </p:spTree>
    <p:extLst>
      <p:ext uri="{BB962C8B-B14F-4D97-AF65-F5344CB8AC3E}">
        <p14:creationId xmlns:p14="http://schemas.microsoft.com/office/powerpoint/2010/main" val="7297074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ftr="0" dt="0"/>
  <p:txStyles>
    <p:titleStyle>
      <a:lvl1pPr algn="ctr" rtl="0" eaLnBrk="0" fontAlgn="base" hangingPunct="0">
        <a:spcBef>
          <a:spcPct val="0"/>
        </a:spcBef>
        <a:spcAft>
          <a:spcPct val="0"/>
        </a:spcAft>
        <a:defRPr sz="3200" b="1" i="1">
          <a:solidFill>
            <a:srgbClr val="0000FF"/>
          </a:solidFill>
          <a:latin typeface="+mj-lt"/>
          <a:ea typeface="+mj-ea"/>
          <a:cs typeface="+mj-cs"/>
        </a:defRPr>
      </a:lvl1pPr>
      <a:lvl2pPr algn="r" rtl="0" eaLnBrk="0" fontAlgn="base" hangingPunct="0">
        <a:spcBef>
          <a:spcPct val="0"/>
        </a:spcBef>
        <a:spcAft>
          <a:spcPct val="0"/>
        </a:spcAft>
        <a:defRPr sz="3200" b="1" i="1">
          <a:solidFill>
            <a:srgbClr val="0000FF"/>
          </a:solidFill>
          <a:latin typeface="Arial" pitchFamily="34" charset="0"/>
          <a:cs typeface="Arial" pitchFamily="34" charset="0"/>
        </a:defRPr>
      </a:lvl2pPr>
      <a:lvl3pPr algn="r" rtl="0" eaLnBrk="0" fontAlgn="base" hangingPunct="0">
        <a:spcBef>
          <a:spcPct val="0"/>
        </a:spcBef>
        <a:spcAft>
          <a:spcPct val="0"/>
        </a:spcAft>
        <a:defRPr sz="3200" b="1" i="1">
          <a:solidFill>
            <a:srgbClr val="0000FF"/>
          </a:solidFill>
          <a:latin typeface="Arial" pitchFamily="34" charset="0"/>
          <a:cs typeface="Arial" pitchFamily="34" charset="0"/>
        </a:defRPr>
      </a:lvl3pPr>
      <a:lvl4pPr algn="r" rtl="0" eaLnBrk="0" fontAlgn="base" hangingPunct="0">
        <a:spcBef>
          <a:spcPct val="0"/>
        </a:spcBef>
        <a:spcAft>
          <a:spcPct val="0"/>
        </a:spcAft>
        <a:defRPr sz="3200" b="1" i="1">
          <a:solidFill>
            <a:srgbClr val="0000FF"/>
          </a:solidFill>
          <a:latin typeface="Arial" pitchFamily="34" charset="0"/>
          <a:cs typeface="Arial" pitchFamily="34" charset="0"/>
        </a:defRPr>
      </a:lvl4pPr>
      <a:lvl5pPr algn="r" rtl="0" eaLnBrk="0" fontAlgn="base" hangingPunct="0">
        <a:spcBef>
          <a:spcPct val="0"/>
        </a:spcBef>
        <a:spcAft>
          <a:spcPct val="0"/>
        </a:spcAft>
        <a:defRPr sz="3200" b="1" i="1">
          <a:solidFill>
            <a:srgbClr val="0000FF"/>
          </a:solidFill>
          <a:latin typeface="Arial" pitchFamily="34" charset="0"/>
          <a:cs typeface="Arial" pitchFamily="34" charset="0"/>
        </a:defRPr>
      </a:lvl5pPr>
      <a:lvl6pPr marL="457200" algn="r" rtl="0" fontAlgn="base">
        <a:spcBef>
          <a:spcPct val="0"/>
        </a:spcBef>
        <a:spcAft>
          <a:spcPct val="0"/>
        </a:spcAft>
        <a:defRPr sz="3200" b="1" i="1">
          <a:solidFill>
            <a:srgbClr val="0000FF"/>
          </a:solidFill>
          <a:latin typeface="Arial" pitchFamily="34" charset="0"/>
          <a:cs typeface="Arial" pitchFamily="34" charset="0"/>
        </a:defRPr>
      </a:lvl6pPr>
      <a:lvl7pPr marL="914400" algn="r" rtl="0" fontAlgn="base">
        <a:spcBef>
          <a:spcPct val="0"/>
        </a:spcBef>
        <a:spcAft>
          <a:spcPct val="0"/>
        </a:spcAft>
        <a:defRPr sz="3200" b="1" i="1">
          <a:solidFill>
            <a:srgbClr val="0000FF"/>
          </a:solidFill>
          <a:latin typeface="Arial" pitchFamily="34" charset="0"/>
          <a:cs typeface="Arial" pitchFamily="34" charset="0"/>
        </a:defRPr>
      </a:lvl7pPr>
      <a:lvl8pPr marL="1371600" algn="r" rtl="0" fontAlgn="base">
        <a:spcBef>
          <a:spcPct val="0"/>
        </a:spcBef>
        <a:spcAft>
          <a:spcPct val="0"/>
        </a:spcAft>
        <a:defRPr sz="3200" b="1" i="1">
          <a:solidFill>
            <a:srgbClr val="0000FF"/>
          </a:solidFill>
          <a:latin typeface="Arial" pitchFamily="34" charset="0"/>
          <a:cs typeface="Arial" pitchFamily="34" charset="0"/>
        </a:defRPr>
      </a:lvl8pPr>
      <a:lvl9pPr marL="1828800" algn="r" rtl="0" fontAlgn="base">
        <a:spcBef>
          <a:spcPct val="0"/>
        </a:spcBef>
        <a:spcAft>
          <a:spcPct val="0"/>
        </a:spcAft>
        <a:defRPr sz="3200" b="1" i="1">
          <a:solidFill>
            <a:srgbClr val="0000FF"/>
          </a:solidFill>
          <a:latin typeface="Arial" pitchFamily="34" charset="0"/>
          <a:cs typeface="Arial" pitchFamily="34" charset="0"/>
        </a:defRPr>
      </a:lvl9pPr>
    </p:titleStyle>
    <p:bodyStyle>
      <a:lvl1pPr marL="406400" indent="-406400" algn="l" rtl="0" eaLnBrk="0" fontAlgn="base" hangingPunct="0">
        <a:spcBef>
          <a:spcPct val="20000"/>
        </a:spcBef>
        <a:spcAft>
          <a:spcPct val="0"/>
        </a:spcAft>
        <a:buClr>
          <a:schemeClr val="tx1"/>
        </a:buClr>
        <a:buSzPct val="100000"/>
        <a:buFont typeface="Arial" panose="020B0604020202020204" pitchFamily="34" charset="0"/>
        <a:buChar char="•"/>
        <a:defRPr sz="2800">
          <a:solidFill>
            <a:schemeClr val="tx1"/>
          </a:solidFill>
          <a:latin typeface="+mn-lt"/>
          <a:ea typeface="+mn-ea"/>
          <a:cs typeface="+mn-cs"/>
        </a:defRPr>
      </a:lvl1pPr>
      <a:lvl2pPr marL="863600" indent="-342900" algn="l" rtl="0" eaLnBrk="0" fontAlgn="base" hangingPunct="0">
        <a:spcBef>
          <a:spcPct val="20000"/>
        </a:spcBef>
        <a:spcAft>
          <a:spcPct val="0"/>
        </a:spcAft>
        <a:buFont typeface="Wingdings" panose="05000000000000000000" pitchFamily="2" charset="2"/>
        <a:buChar char="Ø"/>
        <a:defRPr sz="2400">
          <a:solidFill>
            <a:schemeClr val="tx1"/>
          </a:solidFill>
          <a:latin typeface="+mn-lt"/>
          <a:cs typeface="+mn-cs"/>
        </a:defRPr>
      </a:lvl2pPr>
      <a:lvl3pPr marL="114935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cs typeface="+mn-cs"/>
        </a:defRPr>
      </a:lvl3pPr>
      <a:lvl4pPr marL="1600200" indent="-228600" algn="l" rtl="0" eaLnBrk="0" fontAlgn="base" hangingPunct="0">
        <a:spcBef>
          <a:spcPct val="20000"/>
        </a:spcBef>
        <a:spcAft>
          <a:spcPct val="0"/>
        </a:spcAft>
        <a:buChar char="o"/>
        <a:defRPr sz="1600">
          <a:solidFill>
            <a:schemeClr val="tx1"/>
          </a:solidFill>
          <a:latin typeface="+mn-lt"/>
          <a:cs typeface="+mn-cs"/>
        </a:defRPr>
      </a:lvl4pPr>
      <a:lvl5pPr marL="2057400" indent="-228600" algn="l" rtl="0" eaLnBrk="0" fontAlgn="base" hangingPunct="0">
        <a:spcBef>
          <a:spcPct val="20000"/>
        </a:spcBef>
        <a:spcAft>
          <a:spcPct val="0"/>
        </a:spcAft>
        <a:buChar char="•"/>
        <a:defRPr sz="1200">
          <a:solidFill>
            <a:schemeClr val="tx1"/>
          </a:solidFill>
          <a:latin typeface="+mn-lt"/>
          <a:cs typeface="+mn-cs"/>
        </a:defRPr>
      </a:lvl5pPr>
      <a:lvl6pPr marL="2514600" indent="-228600" algn="l" rtl="0" fontAlgn="base">
        <a:spcBef>
          <a:spcPct val="20000"/>
        </a:spcBef>
        <a:spcAft>
          <a:spcPct val="0"/>
        </a:spcAft>
        <a:buChar char="•"/>
        <a:defRPr sz="1200">
          <a:solidFill>
            <a:schemeClr val="tx1"/>
          </a:solidFill>
          <a:latin typeface="+mn-lt"/>
          <a:cs typeface="+mn-cs"/>
        </a:defRPr>
      </a:lvl6pPr>
      <a:lvl7pPr marL="2971800" indent="-228600" algn="l" rtl="0" fontAlgn="base">
        <a:spcBef>
          <a:spcPct val="20000"/>
        </a:spcBef>
        <a:spcAft>
          <a:spcPct val="0"/>
        </a:spcAft>
        <a:buChar char="•"/>
        <a:defRPr sz="1200">
          <a:solidFill>
            <a:schemeClr val="tx1"/>
          </a:solidFill>
          <a:latin typeface="+mn-lt"/>
          <a:cs typeface="+mn-cs"/>
        </a:defRPr>
      </a:lvl7pPr>
      <a:lvl8pPr marL="3429000" indent="-228600" algn="l" rtl="0" fontAlgn="base">
        <a:spcBef>
          <a:spcPct val="20000"/>
        </a:spcBef>
        <a:spcAft>
          <a:spcPct val="0"/>
        </a:spcAft>
        <a:buChar char="•"/>
        <a:defRPr sz="1200">
          <a:solidFill>
            <a:schemeClr val="tx1"/>
          </a:solidFill>
          <a:latin typeface="+mn-lt"/>
          <a:cs typeface="+mn-cs"/>
        </a:defRPr>
      </a:lvl8pPr>
      <a:lvl9pPr marL="3886200" indent="-228600" algn="l" rtl="0" fontAlgn="base">
        <a:spcBef>
          <a:spcPct val="20000"/>
        </a:spcBef>
        <a:spcAft>
          <a:spcPct val="0"/>
        </a:spcAft>
        <a:buChar char="•"/>
        <a:defRPr sz="12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4"/>
          <p:cNvSpPr>
            <a:spLocks noGrp="1"/>
          </p:cNvSpPr>
          <p:nvPr>
            <p:ph type="sldNum" sz="quarter" idx="4"/>
          </p:nvPr>
        </p:nvSpPr>
        <p:spPr>
          <a:xfrm>
            <a:off x="8229600" y="6400800"/>
            <a:ext cx="914400" cy="457200"/>
          </a:xfrm>
          <a:prstGeom prst="rect">
            <a:avLst/>
          </a:prstGeom>
        </p:spPr>
        <p:txBody>
          <a:bodyPr/>
          <a:lstStyle/>
          <a:p>
            <a:fld id="{DEF89F1B-B5E7-4E21-9497-812332B333E2}" type="slidenum">
              <a:rPr lang="en-US" smtClean="0"/>
              <a:t>‹#›</a:t>
            </a:fld>
            <a:endParaRPr lang="en-US"/>
          </a:p>
        </p:txBody>
      </p:sp>
    </p:spTree>
    <p:extLst>
      <p:ext uri="{BB962C8B-B14F-4D97-AF65-F5344CB8AC3E}">
        <p14:creationId xmlns:p14="http://schemas.microsoft.com/office/powerpoint/2010/main" val="2668934790"/>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60921" y="0"/>
            <a:ext cx="7391400" cy="949325"/>
          </a:xfrm>
        </p:spPr>
        <p:txBody>
          <a:bodyPr/>
          <a:lstStyle/>
          <a:p>
            <a:r>
              <a:rPr lang="en-US" sz="2900" i="1" dirty="0" smtClean="0">
                <a:solidFill>
                  <a:srgbClr val="002060"/>
                </a:solidFill>
              </a:rPr>
              <a:t>SIGMA Program</a:t>
            </a:r>
            <a:endParaRPr lang="en-US" sz="2900" i="1" dirty="0">
              <a:solidFill>
                <a:srgbClr val="002060"/>
              </a:solidFill>
            </a:endParaRPr>
          </a:p>
        </p:txBody>
      </p:sp>
      <p:sp>
        <p:nvSpPr>
          <p:cNvPr id="5" name="Subtitle 4"/>
          <p:cNvSpPr>
            <a:spLocks noGrp="1"/>
          </p:cNvSpPr>
          <p:nvPr>
            <p:ph type="subTitle" idx="1"/>
          </p:nvPr>
        </p:nvSpPr>
        <p:spPr>
          <a:xfrm>
            <a:off x="1066800" y="5033748"/>
            <a:ext cx="7010400" cy="1524000"/>
          </a:xfrm>
        </p:spPr>
        <p:txBody>
          <a:bodyPr/>
          <a:lstStyle/>
          <a:p>
            <a:r>
              <a:rPr lang="en-US" sz="2400" dirty="0" smtClean="0"/>
              <a:t>Guidance – Process – Schedule</a:t>
            </a:r>
          </a:p>
          <a:p>
            <a:endParaRPr lang="en-US" sz="2400" dirty="0"/>
          </a:p>
          <a:p>
            <a:r>
              <a:rPr lang="en-US" sz="2400" i="1" dirty="0" smtClean="0"/>
              <a:t>Injecting What Matters, Where It Counts </a:t>
            </a:r>
          </a:p>
          <a:p>
            <a:r>
              <a:rPr lang="en-US" sz="1800" b="1" dirty="0" smtClean="0"/>
              <a:t>April 2019 Update</a:t>
            </a:r>
            <a:endParaRPr lang="en-US" sz="1800" b="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2988643" y="1503778"/>
            <a:ext cx="3335957" cy="3373022"/>
          </a:xfrm>
          <a:prstGeom prst="rect">
            <a:avLst/>
          </a:prstGeom>
        </p:spPr>
      </p:pic>
    </p:spTree>
    <p:extLst>
      <p:ext uri="{BB962C8B-B14F-4D97-AF65-F5344CB8AC3E}">
        <p14:creationId xmlns:p14="http://schemas.microsoft.com/office/powerpoint/2010/main" val="2719268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2900" dirty="0" smtClean="0">
                <a:solidFill>
                  <a:schemeClr val="tx1"/>
                </a:solidFill>
              </a:rPr>
              <a:t>ASN (RDA) Guidance - SIGMA Program</a:t>
            </a:r>
            <a:endParaRPr lang="en-US" sz="2900" dirty="0">
              <a:solidFill>
                <a:schemeClr val="tx1"/>
              </a:solidFill>
            </a:endParaRPr>
          </a:p>
        </p:txBody>
      </p:sp>
      <p:sp>
        <p:nvSpPr>
          <p:cNvPr id="8" name="Content Placeholder 7"/>
          <p:cNvSpPr>
            <a:spLocks noGrp="1"/>
          </p:cNvSpPr>
          <p:nvPr>
            <p:ph idx="1"/>
          </p:nvPr>
        </p:nvSpPr>
        <p:spPr>
          <a:xfrm>
            <a:off x="152400" y="1600200"/>
            <a:ext cx="8839200" cy="4525963"/>
          </a:xfrm>
        </p:spPr>
        <p:txBody>
          <a:bodyPr>
            <a:normAutofit lnSpcReduction="10000"/>
          </a:bodyPr>
          <a:lstStyle/>
          <a:p>
            <a:r>
              <a:rPr lang="en-US" dirty="0" smtClean="0"/>
              <a:t>Command quotas </a:t>
            </a:r>
            <a:r>
              <a:rPr lang="en-US" dirty="0"/>
              <a:t>are based on </a:t>
            </a:r>
            <a:r>
              <a:rPr lang="en-US" dirty="0" smtClean="0"/>
              <a:t>acquisition workforce </a:t>
            </a:r>
            <a:r>
              <a:rPr lang="en-US" dirty="0"/>
              <a:t>manning </a:t>
            </a:r>
            <a:r>
              <a:rPr lang="en-US" dirty="0" smtClean="0"/>
              <a:t>levels</a:t>
            </a:r>
          </a:p>
          <a:p>
            <a:r>
              <a:rPr lang="en-US" dirty="0" smtClean="0"/>
              <a:t>Commands will provide nomination for quotas NLT </a:t>
            </a:r>
            <a:r>
              <a:rPr lang="en-US" dirty="0" smtClean="0">
                <a:solidFill>
                  <a:srgbClr val="FF0000"/>
                </a:solidFill>
              </a:rPr>
              <a:t>30</a:t>
            </a:r>
            <a:r>
              <a:rPr lang="en-US" dirty="0" smtClean="0"/>
              <a:t> days prior to scheduled start</a:t>
            </a:r>
          </a:p>
          <a:p>
            <a:r>
              <a:rPr lang="en-US" dirty="0" smtClean="0"/>
              <a:t>Eligibility</a:t>
            </a:r>
            <a:endParaRPr lang="en-US" dirty="0"/>
          </a:p>
          <a:p>
            <a:pPr lvl="1"/>
            <a:r>
              <a:rPr lang="en-US" dirty="0" smtClean="0"/>
              <a:t>Any high potential acquisition </a:t>
            </a:r>
            <a:r>
              <a:rPr lang="en-US" dirty="0"/>
              <a:t>w</a:t>
            </a:r>
            <a:r>
              <a:rPr lang="en-US" dirty="0" smtClean="0"/>
              <a:t>orkforce </a:t>
            </a:r>
            <a:r>
              <a:rPr lang="en-US" dirty="0"/>
              <a:t>m</a:t>
            </a:r>
            <a:r>
              <a:rPr lang="en-US" dirty="0" smtClean="0"/>
              <a:t>ember </a:t>
            </a:r>
            <a:r>
              <a:rPr lang="en-US" dirty="0" smtClean="0"/>
              <a:t>from any Primary Career Field</a:t>
            </a:r>
            <a:endParaRPr lang="en-US" dirty="0" smtClean="0"/>
          </a:p>
          <a:p>
            <a:pPr lvl="1"/>
            <a:r>
              <a:rPr lang="en-US" dirty="0" smtClean="0"/>
              <a:t>Government civilian selectee will be a GS-13/14 (or ACQDEMO equivalent)</a:t>
            </a:r>
          </a:p>
          <a:p>
            <a:pPr lvl="1"/>
            <a:r>
              <a:rPr lang="en-US" dirty="0" smtClean="0"/>
              <a:t>Military members will be O4/O5 </a:t>
            </a:r>
          </a:p>
          <a:p>
            <a:pPr lvl="2"/>
            <a:r>
              <a:rPr lang="en-US" dirty="0" smtClean="0"/>
              <a:t>O3 by exception and upon ASN(RDA) MA approval</a:t>
            </a:r>
          </a:p>
        </p:txBody>
      </p:sp>
    </p:spTree>
    <p:extLst>
      <p:ext uri="{BB962C8B-B14F-4D97-AF65-F5344CB8AC3E}">
        <p14:creationId xmlns:p14="http://schemas.microsoft.com/office/powerpoint/2010/main" val="2233320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648855562"/>
              </p:ext>
            </p:extLst>
          </p:nvPr>
        </p:nvGraphicFramePr>
        <p:xfrm>
          <a:off x="2514600" y="1371600"/>
          <a:ext cx="3861367" cy="3337560"/>
        </p:xfrm>
        <a:graphic>
          <a:graphicData uri="http://schemas.openxmlformats.org/drawingml/2006/table">
            <a:tbl>
              <a:tblPr firstRow="1" bandRow="1">
                <a:tableStyleId>{5C22544A-7EE6-4342-B048-85BDC9FD1C3A}</a:tableStyleId>
              </a:tblPr>
              <a:tblGrid>
                <a:gridCol w="1550387">
                  <a:extLst>
                    <a:ext uri="{9D8B030D-6E8A-4147-A177-3AD203B41FA5}">
                      <a16:colId xmlns:a16="http://schemas.microsoft.com/office/drawing/2014/main" val="3481314776"/>
                    </a:ext>
                  </a:extLst>
                </a:gridCol>
                <a:gridCol w="1103248">
                  <a:extLst>
                    <a:ext uri="{9D8B030D-6E8A-4147-A177-3AD203B41FA5}">
                      <a16:colId xmlns:a16="http://schemas.microsoft.com/office/drawing/2014/main" val="2393384533"/>
                    </a:ext>
                  </a:extLst>
                </a:gridCol>
                <a:gridCol w="1207732">
                  <a:extLst>
                    <a:ext uri="{9D8B030D-6E8A-4147-A177-3AD203B41FA5}">
                      <a16:colId xmlns:a16="http://schemas.microsoft.com/office/drawing/2014/main" val="694738718"/>
                    </a:ext>
                  </a:extLst>
                </a:gridCol>
              </a:tblGrid>
              <a:tr h="370840">
                <a:tc>
                  <a:txBody>
                    <a:bodyPr/>
                    <a:lstStyle/>
                    <a:p>
                      <a:r>
                        <a:rPr lang="en-US" dirty="0" smtClean="0">
                          <a:solidFill>
                            <a:schemeClr val="tx1"/>
                          </a:solidFill>
                        </a:rPr>
                        <a:t>COMMAND</a:t>
                      </a:r>
                    </a:p>
                  </a:txBody>
                  <a:tcPr>
                    <a:noFill/>
                  </a:tcPr>
                </a:tc>
                <a:tc>
                  <a:txBody>
                    <a:bodyPr/>
                    <a:lstStyle/>
                    <a:p>
                      <a:pPr algn="ctr"/>
                      <a:r>
                        <a:rPr lang="en-US" dirty="0" smtClean="0">
                          <a:solidFill>
                            <a:schemeClr val="tx1"/>
                          </a:solidFill>
                        </a:rPr>
                        <a:t>Quotas*</a:t>
                      </a:r>
                      <a:endParaRPr lang="en-US" dirty="0">
                        <a:solidFill>
                          <a:schemeClr val="tx1"/>
                        </a:solidFill>
                      </a:endParaRPr>
                    </a:p>
                  </a:txBody>
                  <a:tcPr>
                    <a:noFill/>
                  </a:tcPr>
                </a:tc>
                <a:tc>
                  <a:txBody>
                    <a:bodyPr/>
                    <a:lstStyle/>
                    <a:p>
                      <a:pPr algn="ctr"/>
                      <a:r>
                        <a:rPr lang="en-US" dirty="0" smtClean="0">
                          <a:solidFill>
                            <a:schemeClr val="tx1"/>
                          </a:solidFill>
                        </a:rPr>
                        <a:t>CIV/MIL**</a:t>
                      </a:r>
                      <a:endParaRPr lang="en-US" dirty="0">
                        <a:solidFill>
                          <a:schemeClr val="tx1"/>
                        </a:solidFill>
                      </a:endParaRPr>
                    </a:p>
                  </a:txBody>
                  <a:tcPr>
                    <a:noFill/>
                  </a:tcPr>
                </a:tc>
                <a:extLst>
                  <a:ext uri="{0D108BD9-81ED-4DB2-BD59-A6C34878D82A}">
                    <a16:rowId xmlns:a16="http://schemas.microsoft.com/office/drawing/2014/main" val="150393850"/>
                  </a:ext>
                </a:extLst>
              </a:tr>
              <a:tr h="370840">
                <a:tc>
                  <a:txBody>
                    <a:bodyPr/>
                    <a:lstStyle/>
                    <a:p>
                      <a:r>
                        <a:rPr lang="en-US" dirty="0" smtClean="0">
                          <a:solidFill>
                            <a:schemeClr val="tx1"/>
                          </a:solidFill>
                        </a:rPr>
                        <a:t>NAVSEA</a:t>
                      </a:r>
                    </a:p>
                  </a:txBody>
                  <a:tcPr>
                    <a:noFill/>
                  </a:tcPr>
                </a:tc>
                <a:tc>
                  <a:txBody>
                    <a:bodyPr/>
                    <a:lstStyle/>
                    <a:p>
                      <a:pPr algn="ctr"/>
                      <a:r>
                        <a:rPr lang="en-US" dirty="0" smtClean="0">
                          <a:solidFill>
                            <a:schemeClr val="tx1"/>
                          </a:solidFill>
                        </a:rPr>
                        <a:t>9</a:t>
                      </a:r>
                      <a:endParaRPr lang="en-US" dirty="0">
                        <a:solidFill>
                          <a:schemeClr val="tx1"/>
                        </a:solidFill>
                      </a:endParaRPr>
                    </a:p>
                  </a:txBody>
                  <a:tcPr>
                    <a:noFill/>
                  </a:tcPr>
                </a:tc>
                <a:tc>
                  <a:txBody>
                    <a:bodyPr/>
                    <a:lstStyle/>
                    <a:p>
                      <a:pPr algn="ctr"/>
                      <a:endParaRPr lang="en-US" dirty="0">
                        <a:solidFill>
                          <a:schemeClr val="tx1"/>
                        </a:solidFill>
                      </a:endParaRPr>
                    </a:p>
                  </a:txBody>
                  <a:tcPr>
                    <a:noFill/>
                  </a:tcPr>
                </a:tc>
                <a:extLst>
                  <a:ext uri="{0D108BD9-81ED-4DB2-BD59-A6C34878D82A}">
                    <a16:rowId xmlns:a16="http://schemas.microsoft.com/office/drawing/2014/main" val="35702794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NAVAIR</a:t>
                      </a:r>
                      <a:endParaRPr lang="en-US" dirty="0">
                        <a:solidFill>
                          <a:schemeClr val="tx1"/>
                        </a:solidFill>
                      </a:endParaRPr>
                    </a:p>
                  </a:txBody>
                  <a:tcPr/>
                </a:tc>
                <a:tc>
                  <a:txBody>
                    <a:bodyPr/>
                    <a:lstStyle/>
                    <a:p>
                      <a:pPr algn="ctr"/>
                      <a:r>
                        <a:rPr lang="en-US" dirty="0" smtClean="0">
                          <a:solidFill>
                            <a:schemeClr val="tx1"/>
                          </a:solidFill>
                        </a:rPr>
                        <a:t>8</a:t>
                      </a:r>
                      <a:endParaRPr lang="en-US"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val="445521534"/>
                  </a:ext>
                </a:extLst>
              </a:tr>
              <a:tr h="370840">
                <a:tc>
                  <a:txBody>
                    <a:bodyPr/>
                    <a:lstStyle/>
                    <a:p>
                      <a:r>
                        <a:rPr lang="en-US" dirty="0" smtClean="0">
                          <a:solidFill>
                            <a:schemeClr val="tx1"/>
                          </a:solidFill>
                        </a:rPr>
                        <a:t>NAVFAC</a:t>
                      </a:r>
                      <a:endParaRPr lang="en-US" dirty="0">
                        <a:solidFill>
                          <a:schemeClr val="tx1"/>
                        </a:solidFill>
                      </a:endParaRPr>
                    </a:p>
                  </a:txBody>
                  <a:tcPr/>
                </a:tc>
                <a:tc>
                  <a:txBody>
                    <a:bodyPr/>
                    <a:lstStyle/>
                    <a:p>
                      <a:pPr algn="ctr"/>
                      <a:r>
                        <a:rPr lang="en-US" dirty="0" smtClean="0">
                          <a:solidFill>
                            <a:schemeClr val="tx1"/>
                          </a:solidFill>
                        </a:rPr>
                        <a:t>4</a:t>
                      </a:r>
                      <a:endParaRPr lang="en-US"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val="2708980797"/>
                  </a:ext>
                </a:extLst>
              </a:tr>
              <a:tr h="370840">
                <a:tc>
                  <a:txBody>
                    <a:bodyPr/>
                    <a:lstStyle/>
                    <a:p>
                      <a:r>
                        <a:rPr lang="en-US" dirty="0" smtClean="0">
                          <a:solidFill>
                            <a:schemeClr val="tx1"/>
                          </a:solidFill>
                        </a:rPr>
                        <a:t>SPAWAR</a:t>
                      </a:r>
                      <a:endParaRPr lang="en-US" dirty="0">
                        <a:solidFill>
                          <a:schemeClr val="tx1"/>
                        </a:solidFill>
                      </a:endParaRPr>
                    </a:p>
                  </a:txBody>
                  <a:tcPr/>
                </a:tc>
                <a:tc>
                  <a:txBody>
                    <a:bodyPr/>
                    <a:lstStyle/>
                    <a:p>
                      <a:pPr algn="ctr"/>
                      <a:r>
                        <a:rPr lang="en-US" dirty="0" smtClean="0">
                          <a:solidFill>
                            <a:schemeClr val="tx1"/>
                          </a:solidFill>
                        </a:rPr>
                        <a:t>4</a:t>
                      </a:r>
                      <a:endParaRPr lang="en-US"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val="1612826816"/>
                  </a:ext>
                </a:extLst>
              </a:tr>
              <a:tr h="370840">
                <a:tc>
                  <a:txBody>
                    <a:bodyPr/>
                    <a:lstStyle/>
                    <a:p>
                      <a:r>
                        <a:rPr lang="en-US" dirty="0" smtClean="0">
                          <a:solidFill>
                            <a:schemeClr val="tx1"/>
                          </a:solidFill>
                        </a:rPr>
                        <a:t>NAVSUP</a:t>
                      </a:r>
                      <a:endParaRPr lang="en-US" dirty="0">
                        <a:solidFill>
                          <a:schemeClr val="tx1"/>
                        </a:solidFill>
                      </a:endParaRPr>
                    </a:p>
                  </a:txBody>
                  <a:tcPr/>
                </a:tc>
                <a:tc>
                  <a:txBody>
                    <a:bodyPr/>
                    <a:lstStyle/>
                    <a:p>
                      <a:pPr algn="ctr"/>
                      <a:r>
                        <a:rPr lang="en-US" dirty="0" smtClean="0">
                          <a:solidFill>
                            <a:schemeClr val="tx1"/>
                          </a:solidFill>
                        </a:rPr>
                        <a:t>4</a:t>
                      </a:r>
                      <a:endParaRPr lang="en-US"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val="3852058558"/>
                  </a:ext>
                </a:extLst>
              </a:tr>
              <a:tr h="370840">
                <a:tc>
                  <a:txBody>
                    <a:bodyPr/>
                    <a:lstStyle/>
                    <a:p>
                      <a:r>
                        <a:rPr lang="en-US" dirty="0" smtClean="0">
                          <a:solidFill>
                            <a:schemeClr val="tx1"/>
                          </a:solidFill>
                        </a:rPr>
                        <a:t>MCSC</a:t>
                      </a:r>
                      <a:endParaRPr lang="en-US" dirty="0">
                        <a:solidFill>
                          <a:schemeClr val="tx1"/>
                        </a:solidFill>
                      </a:endParaRPr>
                    </a:p>
                  </a:txBody>
                  <a:tcPr/>
                </a:tc>
                <a:tc>
                  <a:txBody>
                    <a:bodyPr/>
                    <a:lstStyle/>
                    <a:p>
                      <a:pPr algn="ctr"/>
                      <a:r>
                        <a:rPr lang="en-US" dirty="0" smtClean="0">
                          <a:solidFill>
                            <a:schemeClr val="tx1"/>
                          </a:solidFill>
                        </a:rPr>
                        <a:t>4</a:t>
                      </a:r>
                      <a:endParaRPr lang="en-US"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val="228470875"/>
                  </a:ext>
                </a:extLst>
              </a:tr>
              <a:tr h="370840">
                <a:tc>
                  <a:txBody>
                    <a:bodyPr/>
                    <a:lstStyle/>
                    <a:p>
                      <a:r>
                        <a:rPr lang="en-US" dirty="0" smtClean="0">
                          <a:solidFill>
                            <a:schemeClr val="tx1"/>
                          </a:solidFill>
                        </a:rPr>
                        <a:t>ONR</a:t>
                      </a:r>
                      <a:endParaRPr lang="en-US" dirty="0">
                        <a:solidFill>
                          <a:schemeClr val="tx1"/>
                        </a:solidFill>
                      </a:endParaRPr>
                    </a:p>
                  </a:txBody>
                  <a:tcPr/>
                </a:tc>
                <a:tc>
                  <a:txBody>
                    <a:bodyPr/>
                    <a:lstStyle/>
                    <a:p>
                      <a:pPr algn="ctr"/>
                      <a:r>
                        <a:rPr lang="en-US" dirty="0" smtClean="0">
                          <a:solidFill>
                            <a:schemeClr val="tx1"/>
                          </a:solidFill>
                        </a:rPr>
                        <a:t>2</a:t>
                      </a:r>
                      <a:endParaRPr lang="en-US"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val="1376744899"/>
                  </a:ext>
                </a:extLst>
              </a:tr>
              <a:tr h="370840">
                <a:tc>
                  <a:txBody>
                    <a:bodyPr/>
                    <a:lstStyle/>
                    <a:p>
                      <a:r>
                        <a:rPr lang="en-US" dirty="0" smtClean="0">
                          <a:solidFill>
                            <a:schemeClr val="tx1"/>
                          </a:solidFill>
                        </a:rPr>
                        <a:t>SSP</a:t>
                      </a:r>
                      <a:endParaRPr lang="en-US" dirty="0">
                        <a:solidFill>
                          <a:schemeClr val="tx1"/>
                        </a:solidFill>
                      </a:endParaRPr>
                    </a:p>
                  </a:txBody>
                  <a:tcPr/>
                </a:tc>
                <a:tc>
                  <a:txBody>
                    <a:bodyPr/>
                    <a:lstStyle/>
                    <a:p>
                      <a:pPr algn="ctr"/>
                      <a:r>
                        <a:rPr lang="en-US" dirty="0" smtClean="0">
                          <a:solidFill>
                            <a:schemeClr val="tx1"/>
                          </a:solidFill>
                        </a:rPr>
                        <a:t>2</a:t>
                      </a:r>
                      <a:endParaRPr lang="en-US"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val="2437736931"/>
                  </a:ext>
                </a:extLst>
              </a:tr>
            </a:tbl>
          </a:graphicData>
        </a:graphic>
      </p:graphicFrame>
      <p:sp>
        <p:nvSpPr>
          <p:cNvPr id="5" name="Title 6"/>
          <p:cNvSpPr>
            <a:spLocks noGrp="1"/>
          </p:cNvSpPr>
          <p:nvPr>
            <p:ph type="title"/>
          </p:nvPr>
        </p:nvSpPr>
        <p:spPr/>
        <p:txBody>
          <a:bodyPr>
            <a:normAutofit/>
          </a:bodyPr>
          <a:lstStyle/>
          <a:p>
            <a:r>
              <a:rPr lang="en-US" sz="2900" dirty="0" smtClean="0">
                <a:solidFill>
                  <a:schemeClr val="tx1"/>
                </a:solidFill>
              </a:rPr>
              <a:t>Annual SIGMA Quota Allocations</a:t>
            </a:r>
            <a:endParaRPr lang="en-US" sz="2900" dirty="0">
              <a:solidFill>
                <a:schemeClr val="tx1"/>
              </a:solidFill>
            </a:endParaRPr>
          </a:p>
        </p:txBody>
      </p:sp>
      <p:sp>
        <p:nvSpPr>
          <p:cNvPr id="7" name="TextBox 6"/>
          <p:cNvSpPr txBox="1"/>
          <p:nvPr/>
        </p:nvSpPr>
        <p:spPr>
          <a:xfrm>
            <a:off x="1524000" y="4953000"/>
            <a:ext cx="6374266" cy="1600438"/>
          </a:xfrm>
          <a:prstGeom prst="rect">
            <a:avLst/>
          </a:prstGeom>
          <a:noFill/>
        </p:spPr>
        <p:txBody>
          <a:bodyPr wrap="square" rtlCol="0">
            <a:spAutoFit/>
          </a:bodyPr>
          <a:lstStyle/>
          <a:p>
            <a:r>
              <a:rPr lang="en-US" sz="1400" dirty="0" smtClean="0"/>
              <a:t>* Scheduled quotas for individual commands are contained in the SIGMA Rotation Timeline spreadsheet, maintained on the SIGMA SharePoint site and made available to command points of contact.</a:t>
            </a:r>
          </a:p>
          <a:p>
            <a:endParaRPr lang="en-US" sz="1400" dirty="0"/>
          </a:p>
          <a:p>
            <a:r>
              <a:rPr lang="en-US" sz="1400" dirty="0" smtClean="0"/>
              <a:t>** Individual quotas are not designated as civilian or military. Commands should manage quota assignments to select the best candidates at the best time, while adhering to the recommended split over time.</a:t>
            </a:r>
          </a:p>
        </p:txBody>
      </p:sp>
    </p:spTree>
    <p:extLst>
      <p:ext uri="{BB962C8B-B14F-4D97-AF65-F5344CB8AC3E}">
        <p14:creationId xmlns:p14="http://schemas.microsoft.com/office/powerpoint/2010/main" val="1193156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7600" y="1447800"/>
            <a:ext cx="18288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657600" y="1600200"/>
            <a:ext cx="1828800" cy="615553"/>
          </a:xfrm>
          <a:prstGeom prst="rect">
            <a:avLst/>
          </a:prstGeom>
          <a:noFill/>
        </p:spPr>
        <p:txBody>
          <a:bodyPr wrap="square" rtlCol="0">
            <a:spAutoFit/>
          </a:bodyPr>
          <a:lstStyle/>
          <a:p>
            <a:pPr algn="ctr"/>
            <a:r>
              <a:rPr lang="en-US" dirty="0" smtClean="0"/>
              <a:t>ASN (RDA)</a:t>
            </a:r>
          </a:p>
          <a:p>
            <a:pPr algn="ctr"/>
            <a:r>
              <a:rPr lang="en-US" sz="1600" dirty="0" smtClean="0"/>
              <a:t>Validate</a:t>
            </a:r>
            <a:endParaRPr lang="en-US" sz="1600" dirty="0"/>
          </a:p>
        </p:txBody>
      </p:sp>
      <p:grpSp>
        <p:nvGrpSpPr>
          <p:cNvPr id="14" name="Group 13"/>
          <p:cNvGrpSpPr/>
          <p:nvPr/>
        </p:nvGrpSpPr>
        <p:grpSpPr>
          <a:xfrm>
            <a:off x="3672289" y="3429000"/>
            <a:ext cx="1828800" cy="914400"/>
            <a:chOff x="3672289" y="2057400"/>
            <a:chExt cx="1828800" cy="914400"/>
          </a:xfrm>
        </p:grpSpPr>
        <p:sp>
          <p:nvSpPr>
            <p:cNvPr id="6" name="Rectangle 5"/>
            <p:cNvSpPr/>
            <p:nvPr/>
          </p:nvSpPr>
          <p:spPr>
            <a:xfrm>
              <a:off x="3672289" y="2057400"/>
              <a:ext cx="18288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672289" y="2209800"/>
              <a:ext cx="1828800" cy="646331"/>
            </a:xfrm>
            <a:prstGeom prst="rect">
              <a:avLst/>
            </a:prstGeom>
            <a:noFill/>
          </p:spPr>
          <p:txBody>
            <a:bodyPr wrap="square" rtlCol="0">
              <a:spAutoFit/>
            </a:bodyPr>
            <a:lstStyle/>
            <a:p>
              <a:pPr algn="ctr"/>
              <a:r>
                <a:rPr lang="en-US" dirty="0" smtClean="0"/>
                <a:t>SYSCOM</a:t>
              </a:r>
            </a:p>
            <a:p>
              <a:pPr algn="ctr"/>
              <a:r>
                <a:rPr lang="en-US" sz="1600" dirty="0" smtClean="0"/>
                <a:t>Nominate</a:t>
              </a:r>
              <a:r>
                <a:rPr lang="en-US" dirty="0" smtClean="0"/>
                <a:t> </a:t>
              </a:r>
              <a:endParaRPr lang="en-US" dirty="0"/>
            </a:p>
          </p:txBody>
        </p:sp>
      </p:grpSp>
      <p:grpSp>
        <p:nvGrpSpPr>
          <p:cNvPr id="11" name="Group 10"/>
          <p:cNvGrpSpPr/>
          <p:nvPr/>
        </p:nvGrpSpPr>
        <p:grpSpPr>
          <a:xfrm>
            <a:off x="228600" y="5486400"/>
            <a:ext cx="1828800" cy="914400"/>
            <a:chOff x="914400" y="3733800"/>
            <a:chExt cx="1828800" cy="914400"/>
          </a:xfrm>
        </p:grpSpPr>
        <p:sp>
          <p:nvSpPr>
            <p:cNvPr id="8" name="Rectangle 7"/>
            <p:cNvSpPr/>
            <p:nvPr/>
          </p:nvSpPr>
          <p:spPr>
            <a:xfrm>
              <a:off x="914400" y="3733800"/>
              <a:ext cx="18288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914400" y="3886200"/>
              <a:ext cx="1828800" cy="615553"/>
            </a:xfrm>
            <a:prstGeom prst="rect">
              <a:avLst/>
            </a:prstGeom>
            <a:noFill/>
          </p:spPr>
          <p:txBody>
            <a:bodyPr wrap="square" rtlCol="0">
              <a:spAutoFit/>
            </a:bodyPr>
            <a:lstStyle/>
            <a:p>
              <a:pPr algn="ctr"/>
              <a:r>
                <a:rPr lang="en-US" dirty="0" smtClean="0"/>
                <a:t>PEO</a:t>
              </a:r>
            </a:p>
            <a:p>
              <a:pPr algn="ctr"/>
              <a:r>
                <a:rPr lang="en-US" sz="1600" dirty="0" smtClean="0"/>
                <a:t>Nominate</a:t>
              </a:r>
              <a:endParaRPr lang="en-US" dirty="0"/>
            </a:p>
          </p:txBody>
        </p:sp>
      </p:grpSp>
      <p:sp>
        <p:nvSpPr>
          <p:cNvPr id="16" name="Title 15"/>
          <p:cNvSpPr>
            <a:spLocks noGrp="1"/>
          </p:cNvSpPr>
          <p:nvPr>
            <p:ph type="title"/>
          </p:nvPr>
        </p:nvSpPr>
        <p:spPr/>
        <p:txBody>
          <a:bodyPr/>
          <a:lstStyle/>
          <a:p>
            <a:r>
              <a:rPr lang="en-US" sz="2900" dirty="0" smtClean="0">
                <a:solidFill>
                  <a:schemeClr val="tx1"/>
                </a:solidFill>
              </a:rPr>
              <a:t>Application Flow</a:t>
            </a:r>
            <a:endParaRPr lang="en-US" sz="2900" dirty="0">
              <a:solidFill>
                <a:schemeClr val="tx1"/>
              </a:solidFill>
            </a:endParaRPr>
          </a:p>
        </p:txBody>
      </p:sp>
      <p:grpSp>
        <p:nvGrpSpPr>
          <p:cNvPr id="12" name="Group 11"/>
          <p:cNvGrpSpPr/>
          <p:nvPr/>
        </p:nvGrpSpPr>
        <p:grpSpPr>
          <a:xfrm>
            <a:off x="2438400" y="5486400"/>
            <a:ext cx="1828800" cy="914400"/>
            <a:chOff x="3657600" y="3733800"/>
            <a:chExt cx="1828800" cy="914400"/>
          </a:xfrm>
        </p:grpSpPr>
        <p:sp>
          <p:nvSpPr>
            <p:cNvPr id="17" name="Rectangle 16"/>
            <p:cNvSpPr/>
            <p:nvPr/>
          </p:nvSpPr>
          <p:spPr>
            <a:xfrm>
              <a:off x="3657600" y="3733800"/>
              <a:ext cx="18288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3657600" y="3886200"/>
              <a:ext cx="1828800" cy="615553"/>
            </a:xfrm>
            <a:prstGeom prst="rect">
              <a:avLst/>
            </a:prstGeom>
            <a:noFill/>
          </p:spPr>
          <p:txBody>
            <a:bodyPr wrap="square" rtlCol="0">
              <a:spAutoFit/>
            </a:bodyPr>
            <a:lstStyle/>
            <a:p>
              <a:pPr algn="ctr"/>
              <a:r>
                <a:rPr lang="en-US" dirty="0" smtClean="0"/>
                <a:t>Warfare Center</a:t>
              </a:r>
            </a:p>
            <a:p>
              <a:pPr algn="ctr"/>
              <a:r>
                <a:rPr lang="en-US" sz="1600" dirty="0" smtClean="0"/>
                <a:t>Nominate</a:t>
              </a:r>
              <a:endParaRPr lang="en-US" sz="1600" dirty="0"/>
            </a:p>
          </p:txBody>
        </p:sp>
      </p:grpSp>
      <p:grpSp>
        <p:nvGrpSpPr>
          <p:cNvPr id="13" name="Group 12"/>
          <p:cNvGrpSpPr/>
          <p:nvPr/>
        </p:nvGrpSpPr>
        <p:grpSpPr>
          <a:xfrm>
            <a:off x="4724400" y="5486400"/>
            <a:ext cx="1828800" cy="914400"/>
            <a:chOff x="6400800" y="3733800"/>
            <a:chExt cx="1828800" cy="914400"/>
          </a:xfrm>
        </p:grpSpPr>
        <p:sp>
          <p:nvSpPr>
            <p:cNvPr id="19" name="Rectangle 18"/>
            <p:cNvSpPr/>
            <p:nvPr/>
          </p:nvSpPr>
          <p:spPr>
            <a:xfrm>
              <a:off x="6400800" y="3733800"/>
              <a:ext cx="18288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6400800" y="3886200"/>
              <a:ext cx="1828800" cy="615553"/>
            </a:xfrm>
            <a:prstGeom prst="rect">
              <a:avLst/>
            </a:prstGeom>
            <a:noFill/>
          </p:spPr>
          <p:txBody>
            <a:bodyPr wrap="square" rtlCol="0">
              <a:spAutoFit/>
            </a:bodyPr>
            <a:lstStyle/>
            <a:p>
              <a:pPr algn="ctr"/>
              <a:r>
                <a:rPr lang="en-US" dirty="0" smtClean="0"/>
                <a:t>Lab</a:t>
              </a:r>
            </a:p>
            <a:p>
              <a:pPr algn="ctr"/>
              <a:r>
                <a:rPr lang="en-US" sz="1600" dirty="0" smtClean="0"/>
                <a:t>Nominate</a:t>
              </a:r>
              <a:endParaRPr lang="en-US" dirty="0"/>
            </a:p>
          </p:txBody>
        </p:sp>
      </p:grpSp>
      <p:cxnSp>
        <p:nvCxnSpPr>
          <p:cNvPr id="10" name="Straight Connector 9"/>
          <p:cNvCxnSpPr/>
          <p:nvPr/>
        </p:nvCxnSpPr>
        <p:spPr>
          <a:xfrm>
            <a:off x="914400" y="3124200"/>
            <a:ext cx="731520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28" name="Group 27"/>
          <p:cNvGrpSpPr/>
          <p:nvPr/>
        </p:nvGrpSpPr>
        <p:grpSpPr>
          <a:xfrm>
            <a:off x="7010400" y="5486400"/>
            <a:ext cx="1828800" cy="914400"/>
            <a:chOff x="6400800" y="3733800"/>
            <a:chExt cx="1828800" cy="914400"/>
          </a:xfrm>
        </p:grpSpPr>
        <p:sp>
          <p:nvSpPr>
            <p:cNvPr id="29" name="Rectangle 28"/>
            <p:cNvSpPr/>
            <p:nvPr/>
          </p:nvSpPr>
          <p:spPr>
            <a:xfrm>
              <a:off x="6400800" y="3733800"/>
              <a:ext cx="18288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6400800" y="3886200"/>
              <a:ext cx="1828800" cy="615553"/>
            </a:xfrm>
            <a:prstGeom prst="rect">
              <a:avLst/>
            </a:prstGeom>
            <a:noFill/>
          </p:spPr>
          <p:txBody>
            <a:bodyPr wrap="square" rtlCol="0">
              <a:spAutoFit/>
            </a:bodyPr>
            <a:lstStyle/>
            <a:p>
              <a:pPr algn="ctr"/>
              <a:r>
                <a:rPr lang="en-US" dirty="0" smtClean="0"/>
                <a:t>Etc.</a:t>
              </a:r>
            </a:p>
            <a:p>
              <a:pPr algn="ctr"/>
              <a:r>
                <a:rPr lang="en-US" sz="1600" dirty="0" smtClean="0"/>
                <a:t>Nominate</a:t>
              </a:r>
              <a:endParaRPr lang="en-US" sz="1600" dirty="0"/>
            </a:p>
          </p:txBody>
        </p:sp>
      </p:grpSp>
      <p:cxnSp>
        <p:nvCxnSpPr>
          <p:cNvPr id="31" name="Straight Connector 30"/>
          <p:cNvCxnSpPr/>
          <p:nvPr/>
        </p:nvCxnSpPr>
        <p:spPr>
          <a:xfrm>
            <a:off x="131064" y="5105400"/>
            <a:ext cx="8851392"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5" name="Up Arrow 14"/>
          <p:cNvSpPr/>
          <p:nvPr/>
        </p:nvSpPr>
        <p:spPr>
          <a:xfrm>
            <a:off x="4296508" y="4443001"/>
            <a:ext cx="473142" cy="662399"/>
          </a:xfrm>
          <a:prstGeom prst="upArrow">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Up Arrow 31"/>
          <p:cNvSpPr/>
          <p:nvPr/>
        </p:nvSpPr>
        <p:spPr>
          <a:xfrm>
            <a:off x="4304012" y="2461801"/>
            <a:ext cx="473142" cy="662399"/>
          </a:xfrm>
          <a:prstGeom prst="upArrow">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7771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900" dirty="0" smtClean="0">
                <a:solidFill>
                  <a:schemeClr val="tx1"/>
                </a:solidFill>
              </a:rPr>
              <a:t>Application Timeline</a:t>
            </a:r>
            <a:endParaRPr lang="en-US" sz="2900" dirty="0">
              <a:solidFill>
                <a:schemeClr val="tx1"/>
              </a:solidFill>
            </a:endParaRPr>
          </a:p>
        </p:txBody>
      </p:sp>
      <p:sp>
        <p:nvSpPr>
          <p:cNvPr id="3" name="Content Placeholder 2"/>
          <p:cNvSpPr>
            <a:spLocks noGrp="1"/>
          </p:cNvSpPr>
          <p:nvPr>
            <p:ph idx="1"/>
          </p:nvPr>
        </p:nvSpPr>
        <p:spPr>
          <a:xfrm>
            <a:off x="457200" y="1295401"/>
            <a:ext cx="8229600" cy="4495799"/>
          </a:xfrm>
        </p:spPr>
        <p:txBody>
          <a:bodyPr/>
          <a:lstStyle/>
          <a:p>
            <a:pPr marL="0" indent="0">
              <a:buNone/>
            </a:pPr>
            <a:r>
              <a:rPr lang="en-US" dirty="0" smtClean="0"/>
              <a:t>NLT:</a:t>
            </a:r>
          </a:p>
          <a:p>
            <a:pPr marL="0" indent="0">
              <a:buNone/>
            </a:pPr>
            <a:endParaRPr lang="en-US" dirty="0" smtClean="0"/>
          </a:p>
          <a:p>
            <a:r>
              <a:rPr lang="en-US" sz="2400" dirty="0" smtClean="0">
                <a:solidFill>
                  <a:srgbClr val="FF0000"/>
                </a:solidFill>
              </a:rPr>
              <a:t>T-30 calendar days</a:t>
            </a:r>
            <a:r>
              <a:rPr lang="en-US" sz="2400" dirty="0" smtClean="0"/>
              <a:t>:</a:t>
            </a:r>
            <a:r>
              <a:rPr lang="en-US" sz="2400" dirty="0" smtClean="0">
                <a:solidFill>
                  <a:srgbClr val="FF0000"/>
                </a:solidFill>
              </a:rPr>
              <a:t> </a:t>
            </a:r>
            <a:r>
              <a:rPr lang="en-US" sz="2400" dirty="0" smtClean="0"/>
              <a:t>Command selectee submitted to ASN(RDA) Military Assistant</a:t>
            </a:r>
          </a:p>
          <a:p>
            <a:r>
              <a:rPr lang="en-US" sz="2400" dirty="0" smtClean="0">
                <a:solidFill>
                  <a:srgbClr val="FF0000"/>
                </a:solidFill>
              </a:rPr>
              <a:t>T-7 calendar days</a:t>
            </a:r>
            <a:r>
              <a:rPr lang="en-US" sz="2400" dirty="0" smtClean="0"/>
              <a:t>: SIGMA security paperwork and visit request due; SIGMA gouge checklist complete</a:t>
            </a:r>
          </a:p>
        </p:txBody>
      </p:sp>
      <p:sp>
        <p:nvSpPr>
          <p:cNvPr id="4" name="Slide Number Placeholder 3"/>
          <p:cNvSpPr>
            <a:spLocks noGrp="1"/>
          </p:cNvSpPr>
          <p:nvPr>
            <p:ph type="sldNum" sz="quarter" idx="12"/>
          </p:nvPr>
        </p:nvSpPr>
        <p:spPr>
          <a:xfrm>
            <a:off x="7239000" y="6400800"/>
            <a:ext cx="1905000" cy="4572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056934-2F0D-47CA-B6E0-2CC058FC6AE0}" type="slidenum">
              <a:rPr kumimoji="0" lang="en-US"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5" name="TextBox 4"/>
          <p:cNvSpPr txBox="1"/>
          <p:nvPr/>
        </p:nvSpPr>
        <p:spPr>
          <a:xfrm>
            <a:off x="548504" y="4960203"/>
            <a:ext cx="7669666" cy="830997"/>
          </a:xfrm>
          <a:prstGeom prst="rect">
            <a:avLst/>
          </a:prstGeom>
          <a:noFill/>
        </p:spPr>
        <p:txBody>
          <a:bodyPr wrap="square" rtlCol="0">
            <a:spAutoFit/>
          </a:bodyPr>
          <a:lstStyle/>
          <a:p>
            <a:r>
              <a:rPr lang="en-US" sz="2400" dirty="0" smtClean="0"/>
              <a:t>* All correspondence should include the SIGMA common email at: </a:t>
            </a:r>
            <a:r>
              <a:rPr lang="en-US" sz="2400" dirty="0"/>
              <a:t>asnrdasigma.fct@navy.mil</a:t>
            </a:r>
          </a:p>
        </p:txBody>
      </p:sp>
    </p:spTree>
    <p:extLst>
      <p:ext uri="{BB962C8B-B14F-4D97-AF65-F5344CB8AC3E}">
        <p14:creationId xmlns:p14="http://schemas.microsoft.com/office/powerpoint/2010/main" val="2073525973"/>
      </p:ext>
    </p:extLst>
  </p:cSld>
  <p:clrMapOvr>
    <a:masterClrMapping/>
  </p:clrMapOvr>
</p:sld>
</file>

<file path=ppt/theme/theme1.xml><?xml version="1.0" encoding="utf-8"?>
<a:theme xmlns:a="http://schemas.openxmlformats.org/drawingml/2006/main" name="15_Default Design">
  <a:themeElements>
    <a:clrScheme name="4_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99CC00"/>
      </a:folHlink>
    </a:clrScheme>
    <a:fontScheme name="4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4_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1EEC1C6A65FB8489F5C1CDB87FB2062" ma:contentTypeVersion="0" ma:contentTypeDescription="Create a new document." ma:contentTypeScope="" ma:versionID="d7813f0ab3e0c8f319702d37a761ec6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95F5847-ED63-45CE-8E71-76923F96B581}">
  <ds:schemaRefs>
    <ds:schemaRef ds:uri="http://schemas.microsoft.com/sharepoint/v3/contenttype/forms"/>
  </ds:schemaRefs>
</ds:datastoreItem>
</file>

<file path=customXml/itemProps2.xml><?xml version="1.0" encoding="utf-8"?>
<ds:datastoreItem xmlns:ds="http://schemas.openxmlformats.org/officeDocument/2006/customXml" ds:itemID="{7CC1D44E-0BF0-499E-BB00-66B1FFD78B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54D6B015-0146-4EE1-B420-AA6CD1483DE9}">
  <ds:schemaRef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9129</TotalTime>
  <Words>239</Words>
  <Application>Microsoft Office PowerPoint</Application>
  <PresentationFormat>On-screen Show (4:3)</PresentationFormat>
  <Paragraphs>56</Paragraphs>
  <Slides>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Wingdings</vt:lpstr>
      <vt:lpstr>15_Default Design</vt:lpstr>
      <vt:lpstr>Custom Design</vt:lpstr>
      <vt:lpstr>SIGMA Program</vt:lpstr>
      <vt:lpstr>ASN (RDA) Guidance - SIGMA Program</vt:lpstr>
      <vt:lpstr>Annual SIGMA Quota Allocations</vt:lpstr>
      <vt:lpstr>Application Flow</vt:lpstr>
      <vt:lpstr>Application Timeline</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Baumann, Matthew J Maj NAVAIR, HX-21</dc:creator>
  <cp:lastModifiedBy>Speca, Aaron M CIV USN PEO CARRIERS WNY DC (USA)</cp:lastModifiedBy>
  <cp:revision>88</cp:revision>
  <cp:lastPrinted>2019-04-04T14:37:32Z</cp:lastPrinted>
  <dcterms:created xsi:type="dcterms:W3CDTF">2018-03-19T15:33:49Z</dcterms:created>
  <dcterms:modified xsi:type="dcterms:W3CDTF">2019-04-09T11:27:18Z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0x01010011EEC1C6A65FB8489F5C1CDB87FB2062</vt:lpwstr>
  </property>
</Properties>
</file>